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99"/>
    <a:srgbClr val="FFF4E8"/>
    <a:srgbClr val="FFE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1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1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3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5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03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4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8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B9C8-D9F2-4B84-9C53-11A31DAC6165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EDD9-2AFC-4871-A32D-EABFB2AF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26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res.ac-versailles.fr/spip.php?article154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res.ac-versailles.fr/spip.php?article15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159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mtClean="0"/>
              <a:t>La question de grammaire B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4152703" cy="1655762"/>
          </a:xfrm>
        </p:spPr>
        <p:txBody>
          <a:bodyPr/>
          <a:lstStyle/>
          <a:p>
            <a:r>
              <a:rPr lang="fr-FR" smtClean="0"/>
              <a:t>Bac de français</a:t>
            </a:r>
          </a:p>
          <a:p>
            <a:r>
              <a:rPr lang="fr-FR" smtClean="0">
                <a:solidFill>
                  <a:schemeClr val="accent1"/>
                </a:solidFill>
              </a:rPr>
              <a:t>L’analyse logique</a:t>
            </a:r>
          </a:p>
          <a:p>
            <a:r>
              <a:rPr lang="fr-FR" smtClean="0">
                <a:solidFill>
                  <a:srgbClr val="FF0000"/>
                </a:solidFill>
              </a:rPr>
              <a:t>2 minutes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03" y="1515979"/>
            <a:ext cx="804132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1329"/>
            <a:ext cx="10515600" cy="1325563"/>
          </a:xfrm>
        </p:spPr>
        <p:txBody>
          <a:bodyPr/>
          <a:lstStyle/>
          <a:p>
            <a:r>
              <a:rPr lang="fr-FR" smtClean="0"/>
              <a:t>Les obligations du programme (prof/élève)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7854"/>
          </a:xfrm>
        </p:spPr>
        <p:txBody>
          <a:bodyPr>
            <a:normAutofit/>
          </a:bodyPr>
          <a:lstStyle/>
          <a:p>
            <a:r>
              <a:rPr lang="fr-FR" sz="2400" smtClean="0">
                <a:solidFill>
                  <a:srgbClr val="0070C0"/>
                </a:solidFill>
              </a:rPr>
              <a:t>En cours </a:t>
            </a:r>
            <a:r>
              <a:rPr lang="fr-FR" sz="2400" smtClean="0"/>
              <a:t>:</a:t>
            </a:r>
          </a:p>
          <a:p>
            <a:pPr marL="0" indent="0">
              <a:buNone/>
            </a:pPr>
            <a:r>
              <a:rPr lang="fr-FR" sz="2400" smtClean="0"/>
              <a:t>« Le professeur peut consacrer une partie de la séance à un moment de grammaire. Il propose ainsi à ses élèves d’analyser un court énoncé tiré d’un texte à l’étude, avec l’objectif d’identifier </a:t>
            </a:r>
            <a:r>
              <a:rPr lang="fr-FR" sz="2400" b="1" smtClean="0"/>
              <a:t>une classe de mots</a:t>
            </a:r>
            <a:r>
              <a:rPr lang="fr-FR" sz="2400" smtClean="0"/>
              <a:t>, </a:t>
            </a:r>
            <a:r>
              <a:rPr lang="fr-FR" sz="2400" b="1" smtClean="0"/>
              <a:t>une fonction syntaxique</a:t>
            </a:r>
            <a:r>
              <a:rPr lang="fr-FR" sz="2400" smtClean="0"/>
              <a:t>, </a:t>
            </a:r>
            <a:r>
              <a:rPr lang="fr-FR" sz="2400" b="1" smtClean="0"/>
              <a:t>une structure de phrase </a:t>
            </a:r>
            <a:r>
              <a:rPr lang="fr-FR" sz="2400" smtClean="0"/>
              <a:t>ou une relation lexicale. » </a:t>
            </a:r>
          </a:p>
          <a:p>
            <a:pPr marL="0" indent="0" algn="r">
              <a:buNone/>
            </a:pPr>
            <a:r>
              <a:rPr lang="fr-FR" sz="2400" i="1" smtClean="0"/>
              <a:t>Bulletin Officiel du 22 janvier 2019 </a:t>
            </a:r>
          </a:p>
          <a:p>
            <a:r>
              <a:rPr lang="fr-FR" sz="2400" smtClean="0">
                <a:solidFill>
                  <a:srgbClr val="0070C0"/>
                </a:solidFill>
              </a:rPr>
              <a:t>A l’examen </a:t>
            </a:r>
            <a:r>
              <a:rPr lang="fr-FR" sz="2400" smtClean="0"/>
              <a:t>: </a:t>
            </a:r>
          </a:p>
          <a:p>
            <a:pPr marL="0" indent="0">
              <a:buNone/>
            </a:pPr>
            <a:r>
              <a:rPr lang="fr-FR" sz="2400" smtClean="0">
                <a:solidFill>
                  <a:srgbClr val="FF0000"/>
                </a:solidFill>
              </a:rPr>
              <a:t>La question de grammaire </a:t>
            </a:r>
            <a:r>
              <a:rPr lang="fr-FR" sz="2400" smtClean="0"/>
              <a:t>porte uniquement </a:t>
            </a:r>
            <a:r>
              <a:rPr lang="fr-FR" sz="2400" b="1" smtClean="0"/>
              <a:t>sur le texte </a:t>
            </a:r>
            <a:r>
              <a:rPr lang="fr-FR" sz="2400" smtClean="0"/>
              <a:t>et vise </a:t>
            </a:r>
            <a:r>
              <a:rPr lang="fr-FR" sz="2400" b="1" smtClean="0"/>
              <a:t>l’analyse syntaxique d’une phrase ou d’une partie de phrase</a:t>
            </a:r>
            <a:r>
              <a:rPr lang="fr-FR" sz="2400" smtClean="0"/>
              <a:t>. Cette question a pour objet </a:t>
            </a:r>
            <a:r>
              <a:rPr lang="fr-FR" sz="2400" smtClean="0">
                <a:solidFill>
                  <a:schemeClr val="accent6">
                    <a:lumMod val="75000"/>
                  </a:schemeClr>
                </a:solidFill>
              </a:rPr>
              <a:t>l’intelligence des phénomènes linguistiques</a:t>
            </a:r>
            <a:r>
              <a:rPr lang="fr-FR" sz="2400" smtClean="0"/>
              <a:t>. » </a:t>
            </a:r>
            <a:endParaRPr lang="fr-FR" sz="2400"/>
          </a:p>
        </p:txBody>
      </p:sp>
      <p:sp>
        <p:nvSpPr>
          <p:cNvPr id="4" name="Rectangle 3"/>
          <p:cNvSpPr/>
          <p:nvPr/>
        </p:nvSpPr>
        <p:spPr>
          <a:xfrm>
            <a:off x="838200" y="6402204"/>
            <a:ext cx="10515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L</a:t>
            </a:r>
            <a:r>
              <a:rPr lang="fr-FR" smtClean="0">
                <a:solidFill>
                  <a:srgbClr val="FFFF00"/>
                </a:solidFill>
              </a:rPr>
              <a:t>’intelligence des phénomènes linguistiques </a:t>
            </a:r>
            <a:r>
              <a:rPr lang="fr-FR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fr-FR" smtClean="0">
                <a:solidFill>
                  <a:schemeClr val="bg1"/>
                </a:solidFill>
              </a:rPr>
              <a:t>la compréhension de ce que l’on a observé en grammaire 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5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7" y="0"/>
            <a:ext cx="10735986" cy="6645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38902" y="6183084"/>
            <a:ext cx="2619619" cy="378823"/>
          </a:xfrm>
          <a:prstGeom prst="rect">
            <a:avLst/>
          </a:prstGeom>
          <a:solidFill>
            <a:srgbClr val="FFE8C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mtClean="0">
                <a:hlinkClick r:id="rId3"/>
              </a:rPr>
              <a:t>source du document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6019"/>
            <a:ext cx="12193057" cy="6565961"/>
          </a:xfrm>
          <a:prstGeom prst="rect">
            <a:avLst/>
          </a:prstGeom>
          <a:solidFill>
            <a:srgbClr val="FFF4E8"/>
          </a:solidFill>
        </p:spPr>
      </p:pic>
      <p:sp>
        <p:nvSpPr>
          <p:cNvPr id="4" name="Rectangle 3"/>
          <p:cNvSpPr/>
          <p:nvPr/>
        </p:nvSpPr>
        <p:spPr>
          <a:xfrm>
            <a:off x="2325189" y="6279450"/>
            <a:ext cx="2490652" cy="334710"/>
          </a:xfrm>
          <a:prstGeom prst="rect">
            <a:avLst/>
          </a:prstGeom>
          <a:solidFill>
            <a:srgbClr val="FFF4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smtClean="0">
                <a:hlinkClick r:id="rId3"/>
              </a:rPr>
              <a:t>source du document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5136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1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smtClean="0"/>
              <a:t>Analyser la </a:t>
            </a:r>
            <a:r>
              <a:rPr lang="fr-FR" sz="2000" b="1" smtClean="0"/>
              <a:t>proposition subordonnée </a:t>
            </a:r>
            <a:r>
              <a:rPr lang="fr-FR" sz="2000" smtClean="0"/>
              <a:t>dans cette phrase :</a:t>
            </a:r>
          </a:p>
          <a:p>
            <a:pPr marL="0" indent="0">
              <a:buNone/>
            </a:pPr>
            <a:r>
              <a:rPr lang="fr-FR" sz="2000" smtClean="0"/>
              <a:t>« </a:t>
            </a:r>
            <a:r>
              <a:rPr lang="fr-FR" sz="2000" smtClean="0">
                <a:solidFill>
                  <a:srgbClr val="0070C0"/>
                </a:solidFill>
              </a:rPr>
              <a:t>Comme il portait beau par nature et par pose d’ancien sous-officier, il cambra sa taille, frisa sa moustache d’un geste militaire et familier.»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smtClean="0"/>
              <a:t>Identifier les </a:t>
            </a:r>
            <a:r>
              <a:rPr lang="fr-FR" sz="2000" smtClean="0">
                <a:solidFill>
                  <a:srgbClr val="FF0000"/>
                </a:solidFill>
              </a:rPr>
              <a:t>propositions </a:t>
            </a:r>
            <a:r>
              <a:rPr lang="fr-FR" sz="2000" smtClean="0"/>
              <a:t>: faire la bonne séparation.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smtClean="0"/>
              <a:t>Manipuler : montrer la </a:t>
            </a:r>
            <a:r>
              <a:rPr lang="fr-FR" sz="2000" smtClean="0">
                <a:solidFill>
                  <a:srgbClr val="FF0000"/>
                </a:solidFill>
              </a:rPr>
              <a:t>partie essentielle </a:t>
            </a:r>
            <a:r>
              <a:rPr lang="fr-FR" sz="2000" smtClean="0"/>
              <a:t>et la partie </a:t>
            </a:r>
            <a:r>
              <a:rPr lang="fr-FR" sz="2000" smtClean="0">
                <a:solidFill>
                  <a:srgbClr val="FF0000"/>
                </a:solidFill>
              </a:rPr>
              <a:t>ajoutée</a:t>
            </a:r>
            <a:r>
              <a:rPr lang="fr-FR" sz="2000" smtClean="0"/>
              <a:t> (suppression et de déplacement).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smtClean="0"/>
              <a:t>Indiquer le </a:t>
            </a:r>
            <a:r>
              <a:rPr lang="fr-FR" sz="2000" smtClean="0">
                <a:solidFill>
                  <a:srgbClr val="FF0000"/>
                </a:solidFill>
              </a:rPr>
              <a:t>mot subordonnant </a:t>
            </a:r>
            <a:r>
              <a:rPr lang="fr-FR" sz="2000" smtClean="0"/>
              <a:t>et la </a:t>
            </a:r>
            <a:r>
              <a:rPr lang="fr-FR" sz="2000" smtClean="0">
                <a:solidFill>
                  <a:srgbClr val="FF0000"/>
                </a:solidFill>
              </a:rPr>
              <a:t>circonstance</a:t>
            </a:r>
            <a:r>
              <a:rPr lang="fr-FR" sz="2000" smtClean="0"/>
              <a:t> indiquée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smtClean="0"/>
              <a:t>Indiquer la </a:t>
            </a:r>
            <a:r>
              <a:rPr lang="fr-FR" sz="2000" smtClean="0">
                <a:solidFill>
                  <a:srgbClr val="FF0000"/>
                </a:solidFill>
              </a:rPr>
              <a:t>fonction</a:t>
            </a:r>
            <a:r>
              <a:rPr lang="fr-FR" sz="2000"/>
              <a:t> </a:t>
            </a:r>
            <a:r>
              <a:rPr lang="fr-FR" sz="2000" smtClean="0"/>
              <a:t>de la proposition subordonnée.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4395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2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smtClean="0"/>
              <a:t>Transformez cette phrase :</a:t>
            </a:r>
          </a:p>
          <a:p>
            <a:pPr marL="0" indent="0">
              <a:buNone/>
            </a:pPr>
            <a:r>
              <a:rPr lang="fr-FR" sz="2000" smtClean="0"/>
              <a:t>« </a:t>
            </a:r>
            <a:r>
              <a:rPr lang="fr-FR" sz="2000" smtClean="0">
                <a:solidFill>
                  <a:srgbClr val="0070C0"/>
                </a:solidFill>
              </a:rPr>
              <a:t>Quand la caissière lui eut rendu la monnaie de sa pièce de cent sous, Georges Duroy sortit du restaurant. </a:t>
            </a:r>
            <a:r>
              <a:rPr lang="fr-FR" sz="2000" smtClean="0"/>
              <a:t>» de manière à </a:t>
            </a:r>
            <a:r>
              <a:rPr lang="fr-FR" sz="2000" smtClean="0">
                <a:solidFill>
                  <a:srgbClr val="FF0000"/>
                </a:solidFill>
              </a:rPr>
              <a:t>remplacer la proposition subordonnée circonstancielle</a:t>
            </a:r>
            <a:r>
              <a:rPr lang="fr-FR" sz="2000" smtClean="0"/>
              <a:t> par un </a:t>
            </a:r>
            <a:r>
              <a:rPr lang="fr-FR" sz="2000" smtClean="0">
                <a:solidFill>
                  <a:srgbClr val="FF0000"/>
                </a:solidFill>
              </a:rPr>
              <a:t>Groupe Nominal</a:t>
            </a:r>
            <a:r>
              <a:rPr lang="fr-FR" sz="2000" smtClean="0"/>
              <a:t> avec </a:t>
            </a:r>
            <a:r>
              <a:rPr lang="fr-FR" sz="2000" smtClean="0">
                <a:solidFill>
                  <a:srgbClr val="FF0000"/>
                </a:solidFill>
              </a:rPr>
              <a:t>Préposition</a:t>
            </a:r>
            <a:r>
              <a:rPr lang="fr-FR" sz="2000" smtClean="0"/>
              <a:t> exprimant la même circonstance. </a:t>
            </a:r>
          </a:p>
          <a:p>
            <a:pPr marL="0" indent="0">
              <a:buNone/>
            </a:pPr>
            <a:r>
              <a:rPr lang="fr-FR" sz="2000" smtClean="0"/>
              <a:t>Expliquez les transformations que vous avez opérées. 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4957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7071"/>
            <a:ext cx="10515600" cy="1139470"/>
          </a:xfrm>
        </p:spPr>
        <p:txBody>
          <a:bodyPr/>
          <a:lstStyle/>
          <a:p>
            <a:r>
              <a:rPr lang="fr-FR" smtClean="0"/>
              <a:t>Exemple 3, avec correction (difficile)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874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smtClean="0">
                <a:solidFill>
                  <a:srgbClr val="FF0000"/>
                </a:solidFill>
              </a:rPr>
              <a:t>Transformez</a:t>
            </a:r>
            <a:r>
              <a:rPr lang="fr-FR" sz="2000" smtClean="0"/>
              <a:t> cette phrase « </a:t>
            </a:r>
            <a:r>
              <a:rPr lang="fr-FR" sz="2000" smtClean="0">
                <a:solidFill>
                  <a:srgbClr val="0070C0"/>
                </a:solidFill>
              </a:rPr>
              <a:t>Lorsqu’il fut sur le trottoir, il demeura un instant immobile </a:t>
            </a:r>
            <a:r>
              <a:rPr lang="fr-FR" sz="2000" smtClean="0"/>
              <a:t>» de manière à remplacer la </a:t>
            </a:r>
            <a:r>
              <a:rPr lang="fr-FR" sz="2000" smtClean="0">
                <a:solidFill>
                  <a:srgbClr val="FF0000"/>
                </a:solidFill>
              </a:rPr>
              <a:t>proposition subordonnée circonstancielle</a:t>
            </a:r>
            <a:r>
              <a:rPr lang="fr-FR" sz="2000" smtClean="0"/>
              <a:t> par un </a:t>
            </a:r>
            <a:r>
              <a:rPr lang="fr-FR" sz="2000" smtClean="0">
                <a:solidFill>
                  <a:srgbClr val="FF0000"/>
                </a:solidFill>
              </a:rPr>
              <a:t>GN(P)</a:t>
            </a:r>
            <a:r>
              <a:rPr lang="fr-FR" sz="2000" smtClean="0"/>
              <a:t> exprimant la </a:t>
            </a:r>
            <a:r>
              <a:rPr lang="fr-FR" sz="2000" smtClean="0">
                <a:solidFill>
                  <a:srgbClr val="FF0000"/>
                </a:solidFill>
              </a:rPr>
              <a:t>même circonstance</a:t>
            </a:r>
            <a:r>
              <a:rPr lang="fr-FR" sz="2000" smtClean="0"/>
              <a:t>. </a:t>
            </a:r>
          </a:p>
          <a:p>
            <a:pPr marL="0" indent="0">
              <a:buNone/>
            </a:pPr>
            <a:r>
              <a:rPr lang="fr-FR" sz="2000" smtClean="0"/>
              <a:t>Expliquez </a:t>
            </a:r>
            <a:r>
              <a:rPr lang="fr-FR" sz="2000" smtClean="0">
                <a:solidFill>
                  <a:srgbClr val="FF0000"/>
                </a:solidFill>
              </a:rPr>
              <a:t>les transformations </a:t>
            </a:r>
            <a:r>
              <a:rPr lang="fr-FR" sz="2000" smtClean="0"/>
              <a:t>que vous avez opérées.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2349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7070"/>
            <a:ext cx="10515600" cy="1325563"/>
          </a:xfrm>
        </p:spPr>
        <p:txBody>
          <a:bodyPr/>
          <a:lstStyle/>
          <a:p>
            <a:r>
              <a:rPr lang="fr-FR" smtClean="0"/>
              <a:t>Exemple 3, solution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35075"/>
            <a:ext cx="10515600" cy="4127500"/>
          </a:xfrm>
        </p:spPr>
        <p:txBody>
          <a:bodyPr>
            <a:normAutofit/>
          </a:bodyPr>
          <a:lstStyle/>
          <a:p>
            <a:r>
              <a:rPr lang="fr-FR" sz="2000" smtClean="0">
                <a:solidFill>
                  <a:srgbClr val="FF0000"/>
                </a:solidFill>
              </a:rPr>
              <a:t>Transformez</a:t>
            </a:r>
            <a:r>
              <a:rPr lang="fr-FR" sz="2000" smtClean="0"/>
              <a:t> cette phrase « </a:t>
            </a:r>
            <a:r>
              <a:rPr lang="fr-FR" sz="2000" smtClean="0">
                <a:solidFill>
                  <a:srgbClr val="0070C0"/>
                </a:solidFill>
              </a:rPr>
              <a:t>Lorsqu’il fut sur le trottoir, il demeura un instant immobile </a:t>
            </a:r>
            <a:r>
              <a:rPr lang="fr-FR" sz="2000" smtClean="0"/>
              <a:t>» de manière à remplacer la </a:t>
            </a:r>
            <a:r>
              <a:rPr lang="fr-FR" sz="2000" smtClean="0">
                <a:solidFill>
                  <a:srgbClr val="FF0000"/>
                </a:solidFill>
              </a:rPr>
              <a:t>proposition subordonnée circonstancielle</a:t>
            </a:r>
            <a:r>
              <a:rPr lang="fr-FR" sz="2000" smtClean="0"/>
              <a:t> par un </a:t>
            </a:r>
            <a:r>
              <a:rPr lang="fr-FR" sz="2000" smtClean="0">
                <a:solidFill>
                  <a:srgbClr val="FF0000"/>
                </a:solidFill>
              </a:rPr>
              <a:t>GN(P)</a:t>
            </a:r>
            <a:r>
              <a:rPr lang="fr-FR" sz="2000" smtClean="0"/>
              <a:t> exprimant la </a:t>
            </a:r>
            <a:r>
              <a:rPr lang="fr-FR" sz="2000" smtClean="0">
                <a:solidFill>
                  <a:srgbClr val="FF0000"/>
                </a:solidFill>
              </a:rPr>
              <a:t>même circonstance</a:t>
            </a:r>
            <a:r>
              <a:rPr lang="fr-FR" sz="2000" smtClean="0"/>
              <a:t>. Expliquez </a:t>
            </a:r>
            <a:r>
              <a:rPr lang="fr-FR" sz="2000" smtClean="0">
                <a:solidFill>
                  <a:srgbClr val="FF0000"/>
                </a:solidFill>
              </a:rPr>
              <a:t>les transformations </a:t>
            </a:r>
            <a:r>
              <a:rPr lang="fr-FR" sz="2000" smtClean="0"/>
              <a:t>que vous avez opérées.</a:t>
            </a:r>
            <a:endParaRPr lang="fr-FR" sz="20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137" t="38254" r="64881" b="19524"/>
          <a:stretch/>
        </p:blipFill>
        <p:spPr>
          <a:xfrm>
            <a:off x="2084614" y="2487386"/>
            <a:ext cx="76744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2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366</Words>
  <Application>Microsoft Office PowerPoint</Application>
  <PresentationFormat>Grand écran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La question de grammaire B</vt:lpstr>
      <vt:lpstr>Les obligations du programme (prof/élève)</vt:lpstr>
      <vt:lpstr>Présentation PowerPoint</vt:lpstr>
      <vt:lpstr>Présentation PowerPoint</vt:lpstr>
      <vt:lpstr>Exemple 1</vt:lpstr>
      <vt:lpstr>Exemple 2</vt:lpstr>
      <vt:lpstr>Exemple 3, avec correction (difficile)</vt:lpstr>
      <vt:lpstr>Exemple 3, solution</vt:lpstr>
    </vt:vector>
  </TitlesOfParts>
  <Company>HSH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question de grammaire</dc:title>
  <dc:creator>Collège les Pins</dc:creator>
  <cp:lastModifiedBy>Collège les Pins</cp:lastModifiedBy>
  <cp:revision>26</cp:revision>
  <dcterms:created xsi:type="dcterms:W3CDTF">2022-06-22T08:17:13Z</dcterms:created>
  <dcterms:modified xsi:type="dcterms:W3CDTF">2022-06-22T12:40:54Z</dcterms:modified>
</cp:coreProperties>
</file>